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323" r:id="rId3"/>
    <p:sldId id="263" r:id="rId4"/>
    <p:sldId id="302" r:id="rId5"/>
    <p:sldId id="262" r:id="rId6"/>
    <p:sldId id="326" r:id="rId7"/>
    <p:sldId id="324" r:id="rId8"/>
    <p:sldId id="309" r:id="rId9"/>
    <p:sldId id="269" r:id="rId10"/>
    <p:sldId id="276" r:id="rId11"/>
    <p:sldId id="314" r:id="rId12"/>
    <p:sldId id="278" r:id="rId13"/>
    <p:sldId id="316" r:id="rId14"/>
    <p:sldId id="315" r:id="rId15"/>
    <p:sldId id="317" r:id="rId16"/>
    <p:sldId id="283" r:id="rId17"/>
    <p:sldId id="281" r:id="rId18"/>
    <p:sldId id="325" r:id="rId19"/>
    <p:sldId id="32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-59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7C96F6-D81D-4C8B-B74A-6DF7CEDF8E70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16869D-FE9A-42EC-94A3-6AB53C518B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00573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71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375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0118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3266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3968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980088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77721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32126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2012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94311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9EEE4-C101-44ED-8757-9EC328E52499}" type="datetimeFigureOut">
              <a:rPr lang="ru-RU" smtClean="0"/>
              <a:pPr/>
              <a:t>26.09.2022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F85E0-24E3-4EC7-A048-1994AF02F08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19162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9612" y="2529582"/>
            <a:ext cx="9144000" cy="1657350"/>
          </a:xfrm>
        </p:spPr>
        <p:txBody>
          <a:bodyPr>
            <a:normAutofit/>
          </a:bodyPr>
          <a:lstStyle/>
          <a:p>
            <a:r>
              <a:rPr lang="en-US" sz="3600" b="1" dirty="0"/>
              <a:t>General characteristics of the Mosses, </a:t>
            </a:r>
            <a:r>
              <a:rPr lang="en-US" sz="3600" b="1" dirty="0" err="1"/>
              <a:t>Lycopodium</a:t>
            </a:r>
            <a:r>
              <a:rPr lang="en-US" sz="3600" b="1" dirty="0"/>
              <a:t>, </a:t>
            </a:r>
            <a:r>
              <a:rPr lang="en-US" sz="3600" b="1" dirty="0" smtClean="0"/>
              <a:t>Horsetails</a:t>
            </a:r>
            <a:endParaRPr lang="ru-RU" sz="36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1452" y="1418131"/>
            <a:ext cx="9144000" cy="1655762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Laboratory work 2.1.</a:t>
            </a:r>
            <a:endParaRPr lang="ru-RU" sz="4000" b="1" dirty="0"/>
          </a:p>
        </p:txBody>
      </p:sp>
    </p:spTree>
    <p:extLst>
      <p:ext uri="{BB962C8B-B14F-4D97-AF65-F5344CB8AC3E}">
        <p14:creationId xmlns="" xmlns:p14="http://schemas.microsoft.com/office/powerpoint/2010/main" val="31583199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8070" y="631025"/>
            <a:ext cx="11079332" cy="546793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Material: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Division  </a:t>
            </a:r>
            <a:r>
              <a:rPr lang="en-US" sz="2400" b="1" dirty="0" err="1" smtClean="0"/>
              <a:t>Lycopodiophyta</a:t>
            </a:r>
            <a:r>
              <a:rPr lang="en-US" sz="2400" b="1" dirty="0" smtClean="0"/>
              <a:t> – </a:t>
            </a:r>
            <a:r>
              <a:rPr lang="en-US" sz="2400" b="1" dirty="0" err="1" smtClean="0"/>
              <a:t>Lycopods</a:t>
            </a:r>
            <a:r>
              <a:rPr lang="en-US" sz="2400" b="1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Class  </a:t>
            </a:r>
            <a:r>
              <a:rPr lang="en-US" sz="2400" b="1" dirty="0" err="1" smtClean="0"/>
              <a:t>Lycopodiopsida</a:t>
            </a: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Order  </a:t>
            </a:r>
            <a:r>
              <a:rPr lang="en-US" sz="2400" b="1" dirty="0" err="1" smtClean="0"/>
              <a:t>Lycopodiales</a:t>
            </a: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Family  </a:t>
            </a:r>
            <a:r>
              <a:rPr lang="en-US" sz="2400" b="1" dirty="0" err="1" smtClean="0"/>
              <a:t>Lycopodiaceae</a:t>
            </a:r>
            <a:r>
              <a:rPr lang="en-US" sz="2400" b="1" dirty="0" smtClean="0"/>
              <a:t> – Club-moss family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Genus  </a:t>
            </a:r>
            <a:r>
              <a:rPr lang="en-US" sz="2400" b="1" i="1" dirty="0" err="1" smtClean="0"/>
              <a:t>Lycopodium</a:t>
            </a:r>
            <a:r>
              <a:rPr lang="en-US" sz="2400" b="1" i="1" dirty="0" smtClean="0"/>
              <a:t> </a:t>
            </a:r>
            <a:r>
              <a:rPr lang="en-US" sz="2400" b="1" dirty="0" smtClean="0"/>
              <a:t>– </a:t>
            </a:r>
            <a:r>
              <a:rPr lang="en-US" sz="2400" b="1" dirty="0" err="1" smtClean="0"/>
              <a:t>clubmoss</a:t>
            </a:r>
            <a:r>
              <a:rPr lang="en-US" sz="2400" dirty="0" smtClean="0"/>
              <a:t> </a:t>
            </a: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9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Objects: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Herbarium of </a:t>
            </a:r>
            <a:r>
              <a:rPr lang="en-US" sz="2400" i="1" dirty="0" err="1" smtClean="0"/>
              <a:t>Lycopodium</a:t>
            </a:r>
            <a:r>
              <a:rPr lang="en-US" sz="2400" i="1" dirty="0" smtClean="0"/>
              <a:t> sp.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Permanent longitudinal section preparation of </a:t>
            </a:r>
            <a:r>
              <a:rPr lang="en-US" sz="2400" i="1" dirty="0" err="1" smtClean="0"/>
              <a:t>Lycopodium</a:t>
            </a:r>
            <a:r>
              <a:rPr lang="en-US" sz="2400" i="1" dirty="0" smtClean="0"/>
              <a:t> </a:t>
            </a:r>
            <a:r>
              <a:rPr lang="en-US" sz="2400" dirty="0" smtClean="0"/>
              <a:t>sp</a:t>
            </a:r>
            <a:r>
              <a:rPr lang="en-US" sz="2400" i="1" dirty="0" smtClean="0"/>
              <a:t>. </a:t>
            </a:r>
            <a:r>
              <a:rPr lang="en-US" sz="2400" dirty="0" smtClean="0"/>
              <a:t>strobilus.</a:t>
            </a:r>
            <a:r>
              <a:rPr lang="en-US" sz="2400" b="1" i="1" dirty="0" smtClean="0">
                <a:solidFill>
                  <a:schemeClr val="accent2"/>
                </a:solidFill>
              </a:rPr>
              <a:t> 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9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Objective: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To investigate the structural features of </a:t>
            </a:r>
            <a:r>
              <a:rPr lang="en-US" sz="2400" i="1" dirty="0" err="1" smtClean="0"/>
              <a:t>Lycopodium</a:t>
            </a:r>
            <a:r>
              <a:rPr lang="en-US" sz="2400" i="1" dirty="0" smtClean="0"/>
              <a:t> </a:t>
            </a:r>
            <a:r>
              <a:rPr lang="en-US" sz="2400" dirty="0" smtClean="0"/>
              <a:t>sp</a:t>
            </a:r>
            <a:r>
              <a:rPr lang="en-US" sz="2400" i="1" dirty="0" smtClean="0"/>
              <a:t>.  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9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Tasks of work: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Draw and denote a </a:t>
            </a:r>
            <a:r>
              <a:rPr lang="en-US" sz="2400" i="1" dirty="0" err="1" smtClean="0"/>
              <a:t>Lycopodium</a:t>
            </a:r>
            <a:r>
              <a:rPr lang="en-US" sz="2400" dirty="0" smtClean="0"/>
              <a:t> shoot, showing the strobilus. Make an outline drawing of a strobilus longitudinal section, showing the </a:t>
            </a:r>
            <a:r>
              <a:rPr lang="en-US" sz="2400" dirty="0" err="1" smtClean="0"/>
              <a:t>sporophylls</a:t>
            </a:r>
            <a:r>
              <a:rPr lang="en-US" sz="2400" dirty="0" smtClean="0"/>
              <a:t> and sporangia.</a:t>
            </a:r>
            <a:br>
              <a:rPr lang="en-US" sz="2400" dirty="0" smtClean="0"/>
            </a:br>
            <a:r>
              <a:rPr lang="en-US" sz="2400" dirty="0" smtClean="0"/>
              <a:t>Draw life cycle of </a:t>
            </a:r>
            <a:r>
              <a:rPr lang="en-US" sz="2400" i="1" dirty="0" err="1" smtClean="0"/>
              <a:t>Lycopodium</a:t>
            </a:r>
            <a:r>
              <a:rPr lang="en-US" sz="2400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205447" y="5576054"/>
            <a:ext cx="57477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err="1" smtClean="0"/>
              <a:t>Lycopodium</a:t>
            </a:r>
            <a:r>
              <a:rPr lang="en-US" sz="2000" b="1" i="1" dirty="0" smtClean="0"/>
              <a:t> sp., </a:t>
            </a:r>
            <a:r>
              <a:rPr lang="en-US" sz="2000" b="1" dirty="0" smtClean="0"/>
              <a:t>A - </a:t>
            </a:r>
            <a:r>
              <a:rPr lang="en-US" sz="2000" b="1" i="1" dirty="0" smtClean="0"/>
              <a:t> </a:t>
            </a:r>
            <a:r>
              <a:rPr lang="en-US" sz="2000" b="1" dirty="0" smtClean="0"/>
              <a:t>shoot bearing </a:t>
            </a:r>
            <a:r>
              <a:rPr lang="en-US" sz="2000" b="1" dirty="0" err="1" smtClean="0"/>
              <a:t>strobili</a:t>
            </a:r>
            <a:r>
              <a:rPr lang="en-US" sz="2000" b="1" dirty="0" smtClean="0"/>
              <a:t>, B – sterile leaf, C – </a:t>
            </a:r>
            <a:r>
              <a:rPr lang="en-US" sz="2000" b="1" dirty="0" err="1" smtClean="0"/>
              <a:t>sporophyll</a:t>
            </a:r>
            <a:r>
              <a:rPr lang="en-US" sz="2000" b="1" dirty="0" smtClean="0"/>
              <a:t> with sporangium 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23875" y="5667494"/>
            <a:ext cx="540782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err="1" smtClean="0"/>
              <a:t>Lycopodium</a:t>
            </a:r>
            <a:r>
              <a:rPr lang="en-US" sz="2000" b="1" i="1" dirty="0" smtClean="0"/>
              <a:t> sp., </a:t>
            </a:r>
            <a:r>
              <a:rPr lang="en-US" sz="2000" b="1" dirty="0" smtClean="0"/>
              <a:t>A - strobilus bearing </a:t>
            </a:r>
            <a:r>
              <a:rPr lang="en-US" sz="2000" b="1" dirty="0" err="1" smtClean="0"/>
              <a:t>sporophylls</a:t>
            </a:r>
            <a:r>
              <a:rPr lang="en-US" sz="2000" b="1" dirty="0" smtClean="0"/>
              <a:t> </a:t>
            </a:r>
          </a:p>
          <a:p>
            <a:r>
              <a:rPr lang="en-US" sz="2000" b="1" dirty="0" smtClean="0"/>
              <a:t>and sporangia, B - strobilus</a:t>
            </a:r>
            <a:endParaRPr lang="ru-RU" sz="2000" b="1" dirty="0"/>
          </a:p>
        </p:txBody>
      </p:sp>
      <p:pic>
        <p:nvPicPr>
          <p:cNvPr id="5126" name="Picture 6" descr="http://cdn.yourarticlelibrary.com/wp-content/uploads/2013/08/clip_image02212.jpg"/>
          <p:cNvPicPr>
            <a:picLocks noChangeAspect="1" noChangeArrowheads="1"/>
          </p:cNvPicPr>
          <p:nvPr/>
        </p:nvPicPr>
        <p:blipFill>
          <a:blip r:embed="rId2" cstate="print"/>
          <a:srcRect b="7570"/>
          <a:stretch>
            <a:fillRect/>
          </a:stretch>
        </p:blipFill>
        <p:spPr bwMode="auto">
          <a:xfrm>
            <a:off x="1005957" y="511492"/>
            <a:ext cx="3921060" cy="5076000"/>
          </a:xfrm>
          <a:prstGeom prst="rect">
            <a:avLst/>
          </a:prstGeom>
          <a:noFill/>
        </p:spPr>
      </p:pic>
      <p:pic>
        <p:nvPicPr>
          <p:cNvPr id="5128" name="Picture 8" descr="http://cdn.yourarticlelibrary.com/wp-content/uploads/2013/08/clip_image01619.jpg"/>
          <p:cNvPicPr>
            <a:picLocks noChangeAspect="1" noChangeArrowheads="1"/>
          </p:cNvPicPr>
          <p:nvPr/>
        </p:nvPicPr>
        <p:blipFill>
          <a:blip r:embed="rId3" cstate="print"/>
          <a:srcRect l="13602" r="8601" b="5669"/>
          <a:stretch>
            <a:fillRect/>
          </a:stretch>
        </p:blipFill>
        <p:spPr bwMode="auto">
          <a:xfrm>
            <a:off x="6169270" y="250813"/>
            <a:ext cx="4477400" cy="5364000"/>
          </a:xfrm>
          <a:prstGeom prst="rect">
            <a:avLst/>
          </a:prstGeom>
          <a:noFill/>
        </p:spPr>
      </p:pic>
      <p:cxnSp>
        <p:nvCxnSpPr>
          <p:cNvPr id="9" name="Прямая со стрелкой 8"/>
          <p:cNvCxnSpPr/>
          <p:nvPr/>
        </p:nvCxnSpPr>
        <p:spPr>
          <a:xfrm flipV="1">
            <a:off x="4626864" y="870012"/>
            <a:ext cx="2519660" cy="68446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ADM\Documents\Karime\2018\Lectures\Biodiversity of plants\Additional materials Biodiversity\clip_image002[12]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6352" y="359920"/>
            <a:ext cx="7954393" cy="604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3682" y="565262"/>
            <a:ext cx="10946167" cy="584441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Material: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Division  </a:t>
            </a:r>
            <a:r>
              <a:rPr lang="en-US" sz="2400" b="1" dirty="0" err="1" smtClean="0"/>
              <a:t>Lycopodiophyta</a:t>
            </a:r>
            <a:r>
              <a:rPr lang="en-US" sz="2400" b="1" dirty="0" smtClean="0"/>
              <a:t> – </a:t>
            </a:r>
            <a:r>
              <a:rPr lang="en-US" sz="2400" b="1" dirty="0" err="1" smtClean="0"/>
              <a:t>Lycopods</a:t>
            </a:r>
            <a:r>
              <a:rPr lang="en-US" sz="2400" b="1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Class  </a:t>
            </a:r>
            <a:r>
              <a:rPr lang="en-US" sz="2400" b="1" dirty="0" err="1" smtClean="0"/>
              <a:t>Lycopodiopsida</a:t>
            </a: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Order </a:t>
            </a:r>
            <a:r>
              <a:rPr lang="en-US" sz="2400" b="1" dirty="0" err="1" smtClean="0"/>
              <a:t>Selaginellales</a:t>
            </a: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Family </a:t>
            </a:r>
            <a:r>
              <a:rPr lang="en-US" sz="2400" dirty="0" smtClean="0"/>
              <a:t> </a:t>
            </a:r>
            <a:r>
              <a:rPr lang="en-US" sz="2400" b="1" dirty="0" err="1" smtClean="0"/>
              <a:t>Selaginellaceae</a:t>
            </a:r>
            <a:r>
              <a:rPr lang="en-US" sz="2400" b="1" dirty="0" smtClean="0"/>
              <a:t> - Spike-moss family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Genus</a:t>
            </a:r>
            <a:r>
              <a:rPr lang="en-US" sz="2400" i="1" dirty="0" smtClean="0"/>
              <a:t> </a:t>
            </a:r>
            <a:r>
              <a:rPr lang="en-US" sz="2400" b="1" i="1" dirty="0" err="1" smtClean="0"/>
              <a:t>Selaginalla</a:t>
            </a:r>
            <a:r>
              <a:rPr lang="en-US" sz="2400" b="1" i="1" dirty="0" smtClean="0"/>
              <a:t> </a:t>
            </a:r>
            <a:r>
              <a:rPr lang="en-US" sz="2400" b="1" dirty="0" smtClean="0"/>
              <a:t> – </a:t>
            </a:r>
            <a:r>
              <a:rPr lang="en-US" sz="2400" b="1" dirty="0" err="1" smtClean="0"/>
              <a:t>spikemoss</a:t>
            </a: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9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Objects: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Herbarium of </a:t>
            </a:r>
            <a:r>
              <a:rPr lang="en-US" sz="2400" i="1" dirty="0" err="1" smtClean="0"/>
              <a:t>Selaginella</a:t>
            </a:r>
            <a:r>
              <a:rPr lang="en-US" sz="2400" i="1" dirty="0" smtClean="0"/>
              <a:t> sp.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b="1" i="1" dirty="0" smtClean="0">
                <a:solidFill>
                  <a:schemeClr val="accent2"/>
                </a:solidFill>
              </a:rPr>
              <a:t> </a:t>
            </a:r>
            <a:endParaRPr lang="en-US" sz="1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Objective: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To investigate the structural features of </a:t>
            </a:r>
            <a:r>
              <a:rPr lang="en-US" sz="2400" i="1" dirty="0" err="1" smtClean="0"/>
              <a:t>Selaginella</a:t>
            </a:r>
            <a:r>
              <a:rPr lang="en-US" sz="2400" i="1" dirty="0" smtClean="0"/>
              <a:t> sp. 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9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Tasks of work: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Draw and denote a </a:t>
            </a:r>
            <a:r>
              <a:rPr lang="en-US" sz="2400" i="1" dirty="0" err="1" smtClean="0"/>
              <a:t>Selaginella</a:t>
            </a:r>
            <a:r>
              <a:rPr lang="en-US" sz="2400" i="1" dirty="0" smtClean="0"/>
              <a:t> </a:t>
            </a:r>
            <a:r>
              <a:rPr lang="en-US" sz="2400" dirty="0" smtClean="0"/>
              <a:t>sporangia. Observe the longitudinal-section of </a:t>
            </a:r>
            <a:r>
              <a:rPr lang="en-US" sz="2400" i="1" dirty="0" err="1" smtClean="0"/>
              <a:t>Selaginella</a:t>
            </a:r>
            <a:r>
              <a:rPr lang="en-US" sz="2400" dirty="0" smtClean="0"/>
              <a:t>, showing </a:t>
            </a:r>
            <a:r>
              <a:rPr lang="en-US" sz="2400" dirty="0" err="1" smtClean="0"/>
              <a:t>microsporangia</a:t>
            </a:r>
            <a:r>
              <a:rPr lang="en-US" sz="2400" dirty="0" smtClean="0"/>
              <a:t>, with microspores, and </a:t>
            </a:r>
            <a:r>
              <a:rPr lang="en-US" sz="2400" dirty="0" err="1" smtClean="0"/>
              <a:t>megasporangia</a:t>
            </a:r>
            <a:r>
              <a:rPr lang="en-US" sz="2400" dirty="0" smtClean="0"/>
              <a:t>, with megaspores.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Note the vast difference in spore size.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Draw life cycle of a </a:t>
            </a:r>
            <a:r>
              <a:rPr lang="en-US" sz="2400" i="1" dirty="0" err="1" smtClean="0"/>
              <a:t>Selaginella</a:t>
            </a:r>
            <a:r>
              <a:rPr lang="en-US" sz="2400" i="1" dirty="0" smtClean="0"/>
              <a:t>.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882249" y="5836436"/>
            <a:ext cx="39273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err="1" smtClean="0"/>
              <a:t>Selaginella</a:t>
            </a:r>
            <a:r>
              <a:rPr lang="en-US" sz="2000" dirty="0" smtClean="0"/>
              <a:t>: plant body, strobilus</a:t>
            </a:r>
            <a:endParaRPr lang="ru-RU" sz="2000" dirty="0"/>
          </a:p>
        </p:txBody>
      </p:sp>
      <p:pic>
        <p:nvPicPr>
          <p:cNvPr id="61443" name="Picture 3" descr="C:\Users\ADM\Documents\Karime\2018\Lectures\Anatomy and morphology of plant\Additional materials\Mosses and other\image[14].png"/>
          <p:cNvPicPr>
            <a:picLocks noChangeAspect="1" noChangeArrowheads="1"/>
          </p:cNvPicPr>
          <p:nvPr/>
        </p:nvPicPr>
        <p:blipFill>
          <a:blip r:embed="rId2" cstate="print"/>
          <a:srcRect b="9400"/>
          <a:stretch>
            <a:fillRect/>
          </a:stretch>
        </p:blipFill>
        <p:spPr bwMode="auto">
          <a:xfrm>
            <a:off x="2258421" y="900995"/>
            <a:ext cx="6781455" cy="460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4" descr="C:\Users\ADM\Documents\Karime\2018\Lectures\Anatomy and morphology of plant\Additional materials\Mosses and other\selag3_1_1354248883196-thumb400.jpg"/>
          <p:cNvPicPr>
            <a:picLocks noChangeAspect="1" noChangeArrowheads="1"/>
          </p:cNvPicPr>
          <p:nvPr/>
        </p:nvPicPr>
        <p:blipFill>
          <a:blip r:embed="rId2" cstate="print">
            <a:lum contrast="10000"/>
          </a:blip>
          <a:srcRect/>
          <a:stretch>
            <a:fillRect/>
          </a:stretch>
        </p:blipFill>
        <p:spPr bwMode="auto">
          <a:xfrm>
            <a:off x="995451" y="1280304"/>
            <a:ext cx="4726800" cy="3636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191874" y="5143801"/>
            <a:ext cx="303967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Strobilus of </a:t>
            </a:r>
            <a:r>
              <a:rPr lang="ru-RU" sz="2000" b="1" dirty="0" smtClean="0"/>
              <a:t> </a:t>
            </a:r>
            <a:r>
              <a:rPr lang="en-US" sz="2000" b="1" i="1" dirty="0" err="1" smtClean="0"/>
              <a:t>Selaginella</a:t>
            </a:r>
            <a:r>
              <a:rPr lang="en-US" sz="2000" b="1" i="1" dirty="0" smtClean="0"/>
              <a:t> sp.</a:t>
            </a:r>
            <a:endParaRPr lang="ru-RU" sz="2000" b="1" dirty="0"/>
          </a:p>
        </p:txBody>
      </p:sp>
      <p:pic>
        <p:nvPicPr>
          <p:cNvPr id="9" name="Picture 2" descr="C:\Users\ADM\Documents\Karime\2018\Lectures\Anatomy and morphology of plant\Additional materials\Mosses and other\Spike-Moss-Selaginella-Life-Cycle.jpg"/>
          <p:cNvPicPr>
            <a:picLocks noChangeAspect="1" noChangeArrowheads="1"/>
          </p:cNvPicPr>
          <p:nvPr/>
        </p:nvPicPr>
        <p:blipFill>
          <a:blip r:embed="rId3" cstate="print"/>
          <a:srcRect l="1862" r="1874"/>
          <a:stretch>
            <a:fillRect/>
          </a:stretch>
        </p:blipFill>
        <p:spPr bwMode="auto">
          <a:xfrm>
            <a:off x="6214369" y="115410"/>
            <a:ext cx="5560051" cy="6264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8264913" y="6457890"/>
            <a:ext cx="264232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Life cycle of </a:t>
            </a:r>
            <a:r>
              <a:rPr lang="en-US" sz="2000" b="1" i="1" dirty="0" err="1" smtClean="0"/>
              <a:t>Selaginella</a:t>
            </a:r>
            <a:endParaRPr lang="ru-RU" sz="2000" b="1" i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404665"/>
            <a:ext cx="10972800" cy="6325319"/>
          </a:xfrm>
        </p:spPr>
        <p:txBody>
          <a:bodyPr>
            <a:normAutofit lnSpcReduction="100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Material: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Division </a:t>
            </a:r>
            <a:r>
              <a:rPr lang="en-US" sz="2400" b="1" dirty="0" err="1" smtClean="0"/>
              <a:t>Equisetophyta</a:t>
            </a:r>
            <a:r>
              <a:rPr lang="en-US" sz="2400" b="1" dirty="0" smtClean="0"/>
              <a:t> – Horsetails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Class </a:t>
            </a:r>
            <a:r>
              <a:rPr lang="en-US" sz="2400" b="1" dirty="0" err="1" smtClean="0"/>
              <a:t>Equisetopsida</a:t>
            </a: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Order </a:t>
            </a:r>
            <a:r>
              <a:rPr lang="en-US" sz="2400" b="1" dirty="0" err="1" smtClean="0"/>
              <a:t>Equisetales</a:t>
            </a: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Family </a:t>
            </a:r>
            <a:r>
              <a:rPr lang="en-US" sz="2400" b="1" dirty="0" err="1" smtClean="0"/>
              <a:t>Equisetaceae</a:t>
            </a:r>
            <a:r>
              <a:rPr lang="en-US" sz="2400" b="1" dirty="0" smtClean="0"/>
              <a:t> – Horsetail family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Genus </a:t>
            </a:r>
            <a:r>
              <a:rPr lang="en-US" sz="2400" b="1" i="1" dirty="0" smtClean="0"/>
              <a:t>Equisetum</a:t>
            </a:r>
            <a:r>
              <a:rPr lang="en-US" sz="2400" b="1" dirty="0" smtClean="0"/>
              <a:t>  – horsetail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Objects: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Herbarium of </a:t>
            </a:r>
            <a:r>
              <a:rPr lang="en-US" sz="2400" i="1" dirty="0" smtClean="0"/>
              <a:t>Equisetum sp.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Permanent  preparation of </a:t>
            </a:r>
            <a:r>
              <a:rPr lang="en-US" sz="2400" i="1" dirty="0" smtClean="0"/>
              <a:t>Equisetum </a:t>
            </a:r>
            <a:r>
              <a:rPr lang="en-US" sz="2400" dirty="0" smtClean="0"/>
              <a:t>strobilus.</a:t>
            </a:r>
            <a:r>
              <a:rPr lang="en-US" sz="2400" b="1" i="1" dirty="0" smtClean="0">
                <a:solidFill>
                  <a:schemeClr val="accent2"/>
                </a:solidFill>
              </a:rPr>
              <a:t> 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0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Objective</a:t>
            </a:r>
            <a:r>
              <a:rPr lang="en-US" sz="2400" b="1" dirty="0" smtClean="0"/>
              <a:t>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To investigate the structural features of </a:t>
            </a:r>
            <a:r>
              <a:rPr lang="en-US" sz="2400" i="1" dirty="0" smtClean="0"/>
              <a:t>Equisetum sp.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Tasks of work: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Draw and label a close-up of the ridged stem, whorled leaves, and (if present) lateral branches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Observe the strobilus (cone) of </a:t>
            </a:r>
            <a:r>
              <a:rPr lang="en-US" sz="2400" i="1" dirty="0" smtClean="0"/>
              <a:t>Equisetum</a:t>
            </a:r>
            <a:r>
              <a:rPr lang="en-US" sz="2400" dirty="0" smtClean="0"/>
              <a:t>. Observe a </a:t>
            </a:r>
            <a:r>
              <a:rPr lang="en-US" sz="2400" dirty="0" err="1" smtClean="0"/>
              <a:t>sporganiophore</a:t>
            </a:r>
            <a:r>
              <a:rPr lang="en-US" sz="2400" dirty="0" smtClean="0"/>
              <a:t> with sporangia.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Make a wet mount of the spores and view with the compound microscope. Draw and label the strobilus, </a:t>
            </a:r>
            <a:r>
              <a:rPr lang="en-US" sz="2400" dirty="0" err="1" smtClean="0"/>
              <a:t>sporangiophore</a:t>
            </a:r>
            <a:r>
              <a:rPr lang="en-US" sz="2400" dirty="0" smtClean="0"/>
              <a:t>, and spore.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Draw life cycle of </a:t>
            </a:r>
            <a:r>
              <a:rPr lang="en-US" sz="2400" i="1" dirty="0" smtClean="0"/>
              <a:t>Equisetum.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C:\Users\ADM\Documents\Karime\2018\Lectures\Anatomy and morphology of plant\Additional materials\Mosses and other\9232efc80f7db19e66c153c81434a4c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7018" y="1710021"/>
            <a:ext cx="3492000" cy="3492000"/>
          </a:xfrm>
          <a:prstGeom prst="rect">
            <a:avLst/>
          </a:prstGeom>
          <a:noFill/>
        </p:spPr>
      </p:pic>
      <p:pic>
        <p:nvPicPr>
          <p:cNvPr id="17410" name="Picture 2" descr="C:\Users\ADM\Documents\Karime\2018\Lectures\Anatomy and morphology of plant\Additional materials\Mosses and other\equisetum plantbod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850" y="779325"/>
            <a:ext cx="3254315" cy="460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3247323" y="5626630"/>
            <a:ext cx="24363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/>
              <a:t>Equisetum </a:t>
            </a:r>
            <a:r>
              <a:rPr lang="en-US" sz="2000" b="1" dirty="0" err="1" smtClean="0"/>
              <a:t>plantbody</a:t>
            </a:r>
            <a:endParaRPr lang="ru-RU" sz="2000" b="1" dirty="0"/>
          </a:p>
        </p:txBody>
      </p:sp>
      <p:pic>
        <p:nvPicPr>
          <p:cNvPr id="17411" name="Picture 3" descr="C:\Users\ADM\Documents\Karime\2018\Lectures\Anatomy and morphology of plant\Additional materials\Mosses and other\equisetumtelmateia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77640" y="1382991"/>
            <a:ext cx="3916044" cy="370800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8865538" y="5585445"/>
            <a:ext cx="21200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i="1" dirty="0" smtClean="0">
                <a:solidFill>
                  <a:prstClr val="black"/>
                </a:solidFill>
              </a:rPr>
              <a:t>Equisetum: </a:t>
            </a:r>
            <a:r>
              <a:rPr lang="en-US" sz="2000" b="1" dirty="0" smtClean="0">
                <a:solidFill>
                  <a:prstClr val="black"/>
                </a:solidFill>
              </a:rPr>
              <a:t>spores</a:t>
            </a:r>
            <a:endParaRPr lang="ru-RU" sz="20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762054" y="4834919"/>
            <a:ext cx="69381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i="1" dirty="0" smtClean="0"/>
              <a:t>Equisetum: </a:t>
            </a:r>
            <a:r>
              <a:rPr lang="en-US" sz="2000" b="1" dirty="0" smtClean="0"/>
              <a:t>A –cone, B – ventral view of </a:t>
            </a:r>
            <a:r>
              <a:rPr lang="en-US" sz="2000" b="1" dirty="0" err="1" smtClean="0"/>
              <a:t>sporganiophore</a:t>
            </a:r>
            <a:r>
              <a:rPr lang="en-US" sz="2000" b="1" dirty="0" smtClean="0"/>
              <a:t> , C - longitudinal-section of cone, D – cross-section</a:t>
            </a:r>
            <a:endParaRPr lang="ru-RU" sz="2000" b="1" dirty="0"/>
          </a:p>
        </p:txBody>
      </p:sp>
      <p:pic>
        <p:nvPicPr>
          <p:cNvPr id="6" name="Picture 4" descr="C:\Users\ADM\Documents\Karime\2018\Lectures\Anatomy and morphology of plant\Additional materials\Mosses and other\clip_image016_thumb-54.jpg"/>
          <p:cNvPicPr>
            <a:picLocks noChangeAspect="1" noChangeArrowheads="1"/>
          </p:cNvPicPr>
          <p:nvPr/>
        </p:nvPicPr>
        <p:blipFill>
          <a:blip r:embed="rId2" cstate="print"/>
          <a:srcRect l="5677" t="46277" r="8087" b="7206"/>
          <a:stretch>
            <a:fillRect/>
          </a:stretch>
        </p:blipFill>
        <p:spPr bwMode="auto">
          <a:xfrm>
            <a:off x="6351944" y="953571"/>
            <a:ext cx="5487947" cy="3672000"/>
          </a:xfrm>
          <a:prstGeom prst="rect">
            <a:avLst/>
          </a:prstGeom>
          <a:noFill/>
        </p:spPr>
      </p:pic>
      <p:pic>
        <p:nvPicPr>
          <p:cNvPr id="7" name="Picture 4" descr="C:\Users\ADM\Documents\Karime\2018\Lectures\Anatomy and morphology of plant\Additional materials\Mosses and other\clip_image016_thumb-54.jpg"/>
          <p:cNvPicPr>
            <a:picLocks noChangeAspect="1" noChangeArrowheads="1"/>
          </p:cNvPicPr>
          <p:nvPr/>
        </p:nvPicPr>
        <p:blipFill>
          <a:blip r:embed="rId2" cstate="print"/>
          <a:srcRect l="5677" t="2317" r="8087" b="54233"/>
          <a:stretch>
            <a:fillRect/>
          </a:stretch>
        </p:blipFill>
        <p:spPr bwMode="auto">
          <a:xfrm>
            <a:off x="328688" y="1024211"/>
            <a:ext cx="5817731" cy="363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C:\Users\ADM\Documents\Karime\2018\Lectures\Biodiversity of plants\Additional materials Biodiversity\lifecycle of equisetu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31136" y="485642"/>
            <a:ext cx="8453365" cy="597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493441"/>
            <a:ext cx="10972800" cy="5898481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Material: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Division  </a:t>
            </a:r>
            <a:r>
              <a:rPr lang="en-US" sz="2400" b="1" dirty="0" err="1" smtClean="0"/>
              <a:t>Hepaticophyta</a:t>
            </a:r>
            <a:r>
              <a:rPr lang="en-US" sz="2400" b="1" dirty="0" smtClean="0"/>
              <a:t> – Liverworts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Class </a:t>
            </a:r>
            <a:r>
              <a:rPr lang="en-US" sz="2400" b="1" dirty="0" err="1" smtClean="0"/>
              <a:t>Hepaticopsida</a:t>
            </a:r>
            <a:endParaRPr lang="en-US" sz="24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Order  </a:t>
            </a:r>
            <a:r>
              <a:rPr lang="en-US" sz="2400" b="1" dirty="0" err="1" smtClean="0"/>
              <a:t>Marchantiales</a:t>
            </a:r>
            <a:r>
              <a:rPr lang="en-US" sz="2400" b="1" dirty="0" smtClean="0"/>
              <a:t> 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Family </a:t>
            </a:r>
            <a:r>
              <a:rPr lang="en-US" sz="2400" b="1" dirty="0" err="1" smtClean="0"/>
              <a:t>Marchantiaceae</a:t>
            </a:r>
            <a:r>
              <a:rPr lang="en-US" sz="2400" b="1" dirty="0" smtClean="0"/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Genus  </a:t>
            </a:r>
            <a:r>
              <a:rPr lang="en-US" sz="2400" b="1" i="1" dirty="0" err="1" smtClean="0"/>
              <a:t>Marchantia</a:t>
            </a:r>
            <a:r>
              <a:rPr lang="en-US" sz="2400" b="1" dirty="0" smtClean="0"/>
              <a:t>, Species </a:t>
            </a:r>
            <a:r>
              <a:rPr lang="en-US" sz="2400" b="1" i="1" dirty="0" smtClean="0"/>
              <a:t>M. </a:t>
            </a:r>
            <a:r>
              <a:rPr lang="en-US" sz="2400" b="1" i="1" dirty="0" err="1" smtClean="0"/>
              <a:t>polymorpha</a:t>
            </a:r>
            <a:endParaRPr lang="en-US" sz="2400" b="1" i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12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Objects: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Herbarium of </a:t>
            </a:r>
            <a:r>
              <a:rPr lang="en-US" sz="2400" b="1" i="1" dirty="0" err="1" smtClean="0"/>
              <a:t>Marchantia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polymorpha</a:t>
            </a:r>
            <a:endParaRPr lang="en-US" sz="2400" b="1" i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Permanent preparations of </a:t>
            </a:r>
            <a:r>
              <a:rPr lang="en-US" sz="2400" dirty="0" err="1" smtClean="0"/>
              <a:t>antheridium</a:t>
            </a:r>
            <a:r>
              <a:rPr lang="en-US" sz="2400" dirty="0" smtClean="0"/>
              <a:t> and archegonia.</a:t>
            </a:r>
            <a:r>
              <a:rPr lang="en-US" sz="2400" b="1" i="1" dirty="0" smtClean="0">
                <a:solidFill>
                  <a:schemeClr val="accent2"/>
                </a:solidFill>
              </a:rPr>
              <a:t> </a:t>
            </a:r>
            <a:endParaRPr lang="en-US" sz="2400" dirty="0" smtClean="0"/>
          </a:p>
          <a:p>
            <a:pPr marL="0" indent="0">
              <a:spcBef>
                <a:spcPts val="0"/>
              </a:spcBef>
              <a:buNone/>
            </a:pPr>
            <a:endParaRPr lang="en-US" sz="14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Objective: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To familiarize with the structural features of </a:t>
            </a:r>
            <a:r>
              <a:rPr lang="en-US" sz="2400" b="1" i="1" dirty="0" err="1" smtClean="0"/>
              <a:t>Marchantia</a:t>
            </a:r>
            <a:r>
              <a:rPr lang="en-US" sz="2400" b="1" i="1" dirty="0" smtClean="0"/>
              <a:t> </a:t>
            </a:r>
            <a:r>
              <a:rPr lang="en-US" sz="2400" b="1" i="1" dirty="0" err="1" smtClean="0"/>
              <a:t>polymorpha</a:t>
            </a:r>
            <a:endParaRPr lang="ru-RU" sz="2400" b="1" dirty="0" smtClean="0"/>
          </a:p>
          <a:p>
            <a:pPr marL="0" indent="0">
              <a:spcBef>
                <a:spcPts val="0"/>
              </a:spcBef>
              <a:buNone/>
            </a:pPr>
            <a:endParaRPr lang="en-US" sz="1400" b="1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smtClean="0"/>
              <a:t>Tasks of work: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dirty="0" smtClean="0"/>
              <a:t>Recognize and draw an appearance of a </a:t>
            </a:r>
            <a:r>
              <a:rPr lang="en-US" sz="2400" dirty="0" err="1" smtClean="0"/>
              <a:t>thallus</a:t>
            </a:r>
            <a:r>
              <a:rPr lang="en-US" sz="2400" dirty="0" smtClean="0"/>
              <a:t>, </a:t>
            </a:r>
            <a:r>
              <a:rPr lang="en-US" sz="2400" dirty="0" err="1" smtClean="0"/>
              <a:t>antheridium</a:t>
            </a:r>
            <a:r>
              <a:rPr lang="en-US" sz="2400" dirty="0" smtClean="0"/>
              <a:t> and archegonia.</a:t>
            </a:r>
            <a:br>
              <a:rPr lang="en-US" sz="2400" dirty="0" smtClean="0"/>
            </a:br>
            <a:r>
              <a:rPr lang="en-US" sz="2400" dirty="0" smtClean="0"/>
              <a:t>Denote dichotomous branching of a </a:t>
            </a:r>
            <a:r>
              <a:rPr lang="en-US" sz="2400" dirty="0" err="1" smtClean="0"/>
              <a:t>thallus</a:t>
            </a:r>
            <a:r>
              <a:rPr lang="en-US" sz="2400" dirty="0" smtClean="0"/>
              <a:t>, </a:t>
            </a:r>
            <a:r>
              <a:rPr lang="en-US" sz="2400" dirty="0" err="1" smtClean="0"/>
              <a:t>gemma</a:t>
            </a:r>
            <a:r>
              <a:rPr lang="en-US" sz="2400" dirty="0" smtClean="0"/>
              <a:t> cups.</a:t>
            </a:r>
            <a:br>
              <a:rPr lang="en-US" sz="2400" dirty="0" smtClean="0"/>
            </a:br>
            <a:r>
              <a:rPr lang="en-US" sz="2400" dirty="0" smtClean="0"/>
              <a:t>Recognize and draw Liverwort Life Cycle, cross section  of </a:t>
            </a:r>
            <a:r>
              <a:rPr lang="en-US" sz="2400" dirty="0" err="1" smtClean="0"/>
              <a:t>gemma</a:t>
            </a:r>
            <a:r>
              <a:rPr lang="en-US" sz="2400" dirty="0" smtClean="0"/>
              <a:t> cup, </a:t>
            </a:r>
            <a:r>
              <a:rPr lang="en-US" sz="2400" dirty="0" err="1" smtClean="0"/>
              <a:t>antheridium</a:t>
            </a:r>
            <a:r>
              <a:rPr lang="en-US" sz="2400" dirty="0" smtClean="0"/>
              <a:t> and archegonia.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\Documents\Karime\2018\Lectures\Anatomy and morphology of plant\Additional materials\Mosses and other\gemmae_cup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93198" y="2114116"/>
            <a:ext cx="4581517" cy="3456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763268" y="5828712"/>
            <a:ext cx="3038845" cy="4001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000" dirty="0" err="1" smtClean="0"/>
              <a:t>Gemma</a:t>
            </a:r>
            <a:r>
              <a:rPr lang="en-US" sz="2000" dirty="0" smtClean="0"/>
              <a:t> cup of </a:t>
            </a:r>
            <a:r>
              <a:rPr lang="en-US" sz="2000" i="1" dirty="0" err="1" smtClean="0"/>
              <a:t>Marchantia</a:t>
            </a:r>
            <a:endParaRPr lang="ru-RU" sz="2000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 flipV="1">
            <a:off x="8298402" y="3747264"/>
            <a:ext cx="614779" cy="205873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8939814" y="3610104"/>
            <a:ext cx="968199" cy="2195892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t="10857" b="15673"/>
          <a:stretch>
            <a:fillRect/>
          </a:stretch>
        </p:blipFill>
        <p:spPr bwMode="auto">
          <a:xfrm>
            <a:off x="374872" y="2121408"/>
            <a:ext cx="5019675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301337" y="4809410"/>
            <a:ext cx="51816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Longitudinal section of a </a:t>
            </a:r>
            <a:r>
              <a:rPr lang="en-US" sz="2000" b="1" dirty="0" err="1" smtClean="0"/>
              <a:t>gemma</a:t>
            </a:r>
            <a:r>
              <a:rPr lang="en-US" sz="2000" b="1" dirty="0" smtClean="0"/>
              <a:t> cup. </a:t>
            </a:r>
            <a:endParaRPr lang="en-US" sz="2000" b="1" dirty="0" smtClean="0"/>
          </a:p>
          <a:p>
            <a:r>
              <a:rPr lang="en-US" sz="2000" dirty="0" smtClean="0"/>
              <a:t>The </a:t>
            </a:r>
            <a:r>
              <a:rPr lang="en-US" sz="2000" dirty="0" err="1" smtClean="0"/>
              <a:t>gemmae</a:t>
            </a:r>
            <a:r>
              <a:rPr lang="en-US" sz="2000" dirty="0" smtClean="0"/>
              <a:t> are </a:t>
            </a:r>
            <a:r>
              <a:rPr lang="en-US" sz="2000" dirty="0" smtClean="0"/>
              <a:t>the dark structures, which in sectional view appear more or less lens-shaped.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381527" y="1637475"/>
            <a:ext cx="1196173" cy="4001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dirty="0" err="1" smtClean="0"/>
              <a:t>Gemmae</a:t>
            </a:r>
            <a:r>
              <a:rPr lang="en-US" sz="2000" dirty="0" smtClean="0"/>
              <a:t> </a:t>
            </a:r>
            <a:endParaRPr lang="ru-RU" sz="2000" dirty="0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080551" y="2041864"/>
            <a:ext cx="195310" cy="1331651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2574524" y="2041864"/>
            <a:ext cx="461641" cy="154471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ADM\Documents\Karime\2018\Lectures\Anatomy and morphology of plant\Additional materials\Mosses and other\antherid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62250" y="874854"/>
            <a:ext cx="4433688" cy="3744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709388" y="4851564"/>
            <a:ext cx="361239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/>
              <a:t>Antheridium</a:t>
            </a:r>
            <a:r>
              <a:rPr lang="en-US" sz="2400" dirty="0" smtClean="0"/>
              <a:t> of </a:t>
            </a:r>
            <a:r>
              <a:rPr lang="en-US" sz="2400" i="1" dirty="0" err="1" smtClean="0"/>
              <a:t>Marchantia</a:t>
            </a:r>
            <a:endParaRPr lang="ru-RU" sz="2400" dirty="0"/>
          </a:p>
        </p:txBody>
      </p:sp>
      <p:pic>
        <p:nvPicPr>
          <p:cNvPr id="1026" name="Picture 2" descr="E:\Documents\Karime\2022\Academic year_2022-2023\Biodiversity of Plants and Animals\Lectures\Arch_and_anth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54492" t="7926" r="5594" b="4066"/>
          <a:stretch>
            <a:fillRect/>
          </a:stretch>
        </p:blipFill>
        <p:spPr bwMode="auto">
          <a:xfrm>
            <a:off x="1278374" y="977159"/>
            <a:ext cx="3354468" cy="3672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ADM\Documents\Karime\2018\Lectures\Anatomy and morphology of plant\Additional materials\Mosses and other\archegoniophores.jpg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/>
          <a:stretch>
            <a:fillRect/>
          </a:stretch>
        </p:blipFill>
        <p:spPr bwMode="auto">
          <a:xfrm>
            <a:off x="8568480" y="939199"/>
            <a:ext cx="3382319" cy="3600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303261" y="4945265"/>
            <a:ext cx="43431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/>
              <a:t>Archegoniophore</a:t>
            </a:r>
            <a:r>
              <a:rPr lang="en-US" sz="2400" dirty="0" smtClean="0"/>
              <a:t> of </a:t>
            </a:r>
            <a:r>
              <a:rPr lang="en-US" sz="2400" i="1" dirty="0" err="1" smtClean="0"/>
              <a:t>Marchantia</a:t>
            </a:r>
            <a:r>
              <a:rPr lang="en-US" sz="2000" dirty="0" smtClean="0">
                <a:solidFill>
                  <a:prstClr val="black"/>
                </a:solidFill>
              </a:rPr>
              <a:t>.</a:t>
            </a:r>
            <a:endParaRPr lang="ru-RU" dirty="0"/>
          </a:p>
        </p:txBody>
      </p:sp>
      <p:pic>
        <p:nvPicPr>
          <p:cNvPr id="6148" name="Picture 4" descr="C:\Users\ADM\Documents\Karime\2018\Lectures\Anatomy and morphology of plant\Additional materials\Mosses and other\archegon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9492" y="837312"/>
            <a:ext cx="4224301" cy="3708000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1763" t="6517" r="34243" b="16695"/>
          <a:stretch>
            <a:fillRect/>
          </a:stretch>
        </p:blipFill>
        <p:spPr bwMode="auto">
          <a:xfrm>
            <a:off x="191118" y="792918"/>
            <a:ext cx="2883094" cy="390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043880" y="1764978"/>
            <a:ext cx="875689" cy="4001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000" b="1" dirty="0" err="1" smtClean="0"/>
              <a:t>venter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62937" y="2797599"/>
            <a:ext cx="1263965" cy="70788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000" b="1" dirty="0" smtClean="0"/>
              <a:t>neck canal cell</a:t>
            </a:r>
            <a:endParaRPr lang="ru-RU" sz="20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96834" y="2147346"/>
            <a:ext cx="555730" cy="4001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000" b="1" dirty="0" smtClean="0"/>
              <a:t>egg</a:t>
            </a:r>
            <a:endParaRPr lang="ru-RU" sz="20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87889" y="363565"/>
            <a:ext cx="1444883" cy="40011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en-US" sz="2000" dirty="0" smtClean="0"/>
              <a:t>Archegonia </a:t>
            </a:r>
            <a:endParaRPr lang="ru-RU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E:\Documents\Karime\2022\Academic year_2022-2023\Biodiversity of Plants and Animals\Lectures\Liverwort_life_cyc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60629" y="159135"/>
            <a:ext cx="9303798" cy="6264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1338" y="6369274"/>
            <a:ext cx="217764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Liverwort life cycle</a:t>
            </a:r>
            <a:endParaRPr lang="en-US" sz="2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3504" y="408216"/>
            <a:ext cx="11018520" cy="608136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Material: 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Phylum- </a:t>
            </a:r>
            <a:r>
              <a:rPr lang="en-US" sz="2400" b="1" dirty="0" err="1" smtClean="0"/>
              <a:t>Bryophyta</a:t>
            </a:r>
            <a:r>
              <a:rPr lang="en-US" sz="2400" b="1" dirty="0" smtClean="0"/>
              <a:t> (Mosses)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Class- </a:t>
            </a:r>
            <a:r>
              <a:rPr lang="en-US" sz="2400" b="1" dirty="0" err="1" smtClean="0"/>
              <a:t>Bryopsida</a:t>
            </a:r>
            <a:r>
              <a:rPr lang="en-US" sz="2400" b="1" dirty="0" smtClean="0"/>
              <a:t> = </a:t>
            </a:r>
            <a:r>
              <a:rPr lang="en-US" sz="2400" b="1" dirty="0" err="1" smtClean="0"/>
              <a:t>Musci</a:t>
            </a:r>
            <a:r>
              <a:rPr lang="en-US" sz="2400" b="1" dirty="0" smtClean="0"/>
              <a:t> (True Mosses</a:t>
            </a:r>
            <a:r>
              <a:rPr lang="en-US" sz="2400" dirty="0" smtClean="0"/>
              <a:t>)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Order- </a:t>
            </a:r>
            <a:r>
              <a:rPr lang="en-US" sz="2400" b="1" dirty="0" err="1" smtClean="0"/>
              <a:t>Polytrichales</a:t>
            </a:r>
            <a:endParaRPr lang="en-US" sz="2400" b="1" dirty="0" smtClean="0"/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Family- </a:t>
            </a:r>
            <a:r>
              <a:rPr lang="en-US" sz="2400" b="1" dirty="0" err="1" smtClean="0"/>
              <a:t>Polytrichaceae</a:t>
            </a:r>
            <a:endParaRPr lang="en-US" sz="2400" b="1" dirty="0" smtClean="0"/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Genus- </a:t>
            </a:r>
            <a:r>
              <a:rPr lang="en-US" sz="2400" b="1" i="1" dirty="0" err="1" smtClean="0"/>
              <a:t>Polytrichum</a:t>
            </a:r>
            <a:r>
              <a:rPr lang="en-US" sz="2400" b="1" dirty="0" smtClean="0"/>
              <a:t> (Hair-cap Mosses), Species – </a:t>
            </a:r>
            <a:r>
              <a:rPr lang="en-US" sz="2400" b="1" i="1" dirty="0" smtClean="0"/>
              <a:t>P. commune</a:t>
            </a:r>
          </a:p>
          <a:p>
            <a:pPr>
              <a:lnSpc>
                <a:spcPct val="100000"/>
              </a:lnSpc>
              <a:spcBef>
                <a:spcPts val="0"/>
              </a:spcBef>
              <a:buNone/>
            </a:pPr>
            <a:endParaRPr lang="en-US" sz="10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Objects: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smtClean="0"/>
              <a:t>Herbarium  and permanent preparation of</a:t>
            </a:r>
            <a:r>
              <a:rPr lang="en-US" sz="2400" b="1" i="1" dirty="0" smtClean="0">
                <a:solidFill>
                  <a:schemeClr val="accent2"/>
                </a:solidFill>
              </a:rPr>
              <a:t> </a:t>
            </a:r>
            <a:r>
              <a:rPr lang="en-US" sz="2400" i="1" dirty="0" err="1" smtClean="0"/>
              <a:t>Polytrichum</a:t>
            </a:r>
            <a:r>
              <a:rPr lang="en-US" sz="2400" i="1" dirty="0" smtClean="0"/>
              <a:t> commune </a:t>
            </a:r>
            <a:endParaRPr lang="en-US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0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Objective: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smtClean="0"/>
              <a:t>To investigate the structural features of </a:t>
            </a:r>
            <a:r>
              <a:rPr lang="en-US" sz="2400" i="1" dirty="0" err="1" smtClean="0"/>
              <a:t>Polytrichum</a:t>
            </a:r>
            <a:r>
              <a:rPr lang="en-US" sz="2400" i="1" dirty="0" smtClean="0"/>
              <a:t> commune </a:t>
            </a:r>
            <a:endParaRPr lang="en-US" sz="24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000" b="1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 smtClean="0"/>
              <a:t>Tasks of work: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smtClean="0"/>
              <a:t>Draw the appearance of the shoots of</a:t>
            </a:r>
            <a:r>
              <a:rPr lang="en-US" sz="2400" b="1" i="1" dirty="0" smtClean="0">
                <a:solidFill>
                  <a:schemeClr val="accent2"/>
                </a:solidFill>
              </a:rPr>
              <a:t> </a:t>
            </a:r>
            <a:r>
              <a:rPr lang="en-US" sz="2400" i="1" dirty="0" err="1" smtClean="0"/>
              <a:t>Polytrichum</a:t>
            </a:r>
            <a:r>
              <a:rPr lang="en-US" sz="2400" i="1" dirty="0" smtClean="0"/>
              <a:t> commune.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smtClean="0"/>
              <a:t>Draw and denote a moss </a:t>
            </a:r>
            <a:r>
              <a:rPr lang="en-US" sz="2400" dirty="0" err="1" smtClean="0"/>
              <a:t>sporophyte</a:t>
            </a:r>
            <a:r>
              <a:rPr lang="en-US" sz="2400" dirty="0" smtClean="0"/>
              <a:t>, showing the seta (stalk), capsule (sporangium), operculum (cap), </a:t>
            </a:r>
            <a:r>
              <a:rPr lang="en-US" sz="2400" dirty="0" err="1" smtClean="0"/>
              <a:t>peristome</a:t>
            </a:r>
            <a:r>
              <a:rPr lang="en-US" sz="2400" dirty="0" smtClean="0"/>
              <a:t> teeth, and spores.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smtClean="0"/>
              <a:t>Draw Life Cycle of</a:t>
            </a:r>
            <a:r>
              <a:rPr lang="en-US" sz="2400" b="1" i="1" dirty="0" smtClean="0">
                <a:solidFill>
                  <a:schemeClr val="accent2"/>
                </a:solidFill>
              </a:rPr>
              <a:t> </a:t>
            </a:r>
            <a:r>
              <a:rPr lang="en-US" sz="2400" i="1" dirty="0" err="1" smtClean="0"/>
              <a:t>Polytrichum</a:t>
            </a:r>
            <a:r>
              <a:rPr lang="en-US" sz="2400" i="1" dirty="0" smtClean="0"/>
              <a:t> commune</a:t>
            </a:r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C:\Users\ADM\Documents\Karime\2018\Lectures\Anatomy and morphology of plant\Additional materials\Mosses and other\moss-life-cycle-diagram-life-cycle-common-haircap-moss-polytrichum-commune-moss-life-cycle-diagram-life-cycle-common-120195730.jpg"/>
          <p:cNvPicPr>
            <a:picLocks noChangeAspect="1" noChangeArrowheads="1"/>
          </p:cNvPicPr>
          <p:nvPr/>
        </p:nvPicPr>
        <p:blipFill>
          <a:blip r:embed="rId2" cstate="print"/>
          <a:srcRect r="6664"/>
          <a:stretch>
            <a:fillRect/>
          </a:stretch>
        </p:blipFill>
        <p:spPr bwMode="auto">
          <a:xfrm>
            <a:off x="5240427" y="611435"/>
            <a:ext cx="3687804" cy="4356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17279" y="6113952"/>
            <a:ext cx="31070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err="1" smtClean="0"/>
              <a:t>Polytrichum</a:t>
            </a:r>
            <a:r>
              <a:rPr lang="en-US" sz="2400" i="1" dirty="0" smtClean="0"/>
              <a:t> commune </a:t>
            </a:r>
            <a:endParaRPr lang="ru-RU" sz="2400" dirty="0"/>
          </a:p>
        </p:txBody>
      </p:sp>
      <p:pic>
        <p:nvPicPr>
          <p:cNvPr id="14337" name="Picture 1" descr="E:\Documents\Karime\2022\Academic year_2022-2023\Biodiversity of Plants and Animals\Lectures\Снимок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2578" y="247239"/>
            <a:ext cx="2196000" cy="572469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341181" y="372862"/>
            <a:ext cx="248574" cy="43500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048217" y="2512381"/>
            <a:ext cx="470517" cy="1953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авая фигурная скобка 8"/>
          <p:cNvSpPr/>
          <p:nvPr/>
        </p:nvSpPr>
        <p:spPr>
          <a:xfrm>
            <a:off x="4190260" y="470517"/>
            <a:ext cx="896645" cy="2281561"/>
          </a:xfrm>
          <a:prstGeom prst="rightBrace">
            <a:avLst>
              <a:gd name="adj1" fmla="val 8333"/>
              <a:gd name="adj2" fmla="val 55447"/>
            </a:avLst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авая фигурная скобка 10"/>
          <p:cNvSpPr/>
          <p:nvPr/>
        </p:nvSpPr>
        <p:spPr>
          <a:xfrm>
            <a:off x="4253883" y="2805344"/>
            <a:ext cx="770878" cy="2922233"/>
          </a:xfrm>
          <a:prstGeom prst="rightBrace">
            <a:avLst>
              <a:gd name="adj1" fmla="val 8333"/>
              <a:gd name="adj2" fmla="val 29016"/>
            </a:avLst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897297" y="4873841"/>
            <a:ext cx="577049" cy="19530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482570" y="710214"/>
            <a:ext cx="1313896" cy="4438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23783" y="506028"/>
            <a:ext cx="958788" cy="3728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calyptra</a:t>
            </a:r>
            <a:endParaRPr lang="ru-RU" dirty="0"/>
          </a:p>
        </p:txBody>
      </p:sp>
      <p:cxnSp>
        <p:nvCxnSpPr>
          <p:cNvPr id="22" name="Прямая со стрелкой 21"/>
          <p:cNvCxnSpPr/>
          <p:nvPr/>
        </p:nvCxnSpPr>
        <p:spPr>
          <a:xfrm flipH="1">
            <a:off x="4065973" y="506027"/>
            <a:ext cx="834501" cy="159798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909351" y="363984"/>
            <a:ext cx="923278" cy="3817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capsule</a:t>
            </a:r>
            <a:endParaRPr lang="ru-RU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 flipV="1">
            <a:off x="1473693" y="1757779"/>
            <a:ext cx="1127464" cy="71021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98991" y="1740024"/>
            <a:ext cx="66582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seta</a:t>
            </a:r>
            <a:endParaRPr lang="ru-RU" dirty="0"/>
          </a:p>
        </p:txBody>
      </p:sp>
      <p:cxnSp>
        <p:nvCxnSpPr>
          <p:cNvPr id="27" name="Прямая со стрелкой 26"/>
          <p:cNvCxnSpPr>
            <a:stCxn id="26" idx="3"/>
          </p:cNvCxnSpPr>
          <p:nvPr/>
        </p:nvCxnSpPr>
        <p:spPr>
          <a:xfrm>
            <a:off x="1464816" y="1924690"/>
            <a:ext cx="1919056" cy="3875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4101483" y="6125592"/>
            <a:ext cx="1038688" cy="3728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rhizoids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630315" y="3400148"/>
            <a:ext cx="87888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leaves</a:t>
            </a:r>
            <a:endParaRPr lang="ru-RU" dirty="0"/>
          </a:p>
        </p:txBody>
      </p:sp>
      <p:cxnSp>
        <p:nvCxnSpPr>
          <p:cNvPr id="32" name="Прямая со стрелкой 31"/>
          <p:cNvCxnSpPr/>
          <p:nvPr/>
        </p:nvCxnSpPr>
        <p:spPr>
          <a:xfrm>
            <a:off x="1501806" y="3568538"/>
            <a:ext cx="1046085" cy="3579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 flipV="1">
            <a:off x="4119240" y="5797119"/>
            <a:ext cx="186430" cy="319596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6560598" y="603682"/>
            <a:ext cx="2441359" cy="43766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143348" y="2432482"/>
            <a:ext cx="612559" cy="213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ADM\Documents\Karime\2018\Lectures\Biodiversity of plants\Additional materials Biodiversity\lifecycle.3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92234" y="579492"/>
            <a:ext cx="8367828" cy="5400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394657" y="6307574"/>
            <a:ext cx="391793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/>
              <a:t>Life cycle</a:t>
            </a:r>
            <a:r>
              <a:rPr lang="en-US" sz="2000" b="1" i="1" dirty="0" smtClean="0">
                <a:solidFill>
                  <a:schemeClr val="accent2"/>
                </a:solidFill>
              </a:rPr>
              <a:t> </a:t>
            </a:r>
            <a:r>
              <a:rPr lang="en-US" sz="2000" b="1" dirty="0" smtClean="0"/>
              <a:t>of </a:t>
            </a:r>
            <a:r>
              <a:rPr lang="en-US" sz="2000" b="1" i="1" dirty="0" err="1" smtClean="0"/>
              <a:t>Polytrichum</a:t>
            </a:r>
            <a:r>
              <a:rPr lang="en-US" sz="2000" b="1" i="1" dirty="0" smtClean="0"/>
              <a:t> commune </a:t>
            </a:r>
            <a:endParaRPr lang="ru-RU" sz="20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1422</TotalTime>
  <Words>363</Words>
  <Application>Microsoft Office PowerPoint</Application>
  <PresentationFormat>Произвольный</PresentationFormat>
  <Paragraphs>114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General characteristics of the Mosses, Lycopodium, Horsetails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characteristics of the Mosses, Lycopodium, Horsetails.</dc:title>
  <dc:creator>Абидкулова Каримэ</dc:creator>
  <cp:lastModifiedBy>ADM</cp:lastModifiedBy>
  <cp:revision>460</cp:revision>
  <dcterms:created xsi:type="dcterms:W3CDTF">2018-10-11T08:37:43Z</dcterms:created>
  <dcterms:modified xsi:type="dcterms:W3CDTF">2022-09-25T18:57:54Z</dcterms:modified>
</cp:coreProperties>
</file>